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66" r:id="rId5"/>
    <p:sldId id="531" r:id="rId6"/>
    <p:sldId id="547" r:id="rId7"/>
    <p:sldId id="538" r:id="rId8"/>
    <p:sldId id="558" r:id="rId9"/>
    <p:sldId id="548" r:id="rId10"/>
    <p:sldId id="549" r:id="rId11"/>
    <p:sldId id="550" r:id="rId12"/>
    <p:sldId id="551" r:id="rId13"/>
    <p:sldId id="552" r:id="rId14"/>
    <p:sldId id="553" r:id="rId15"/>
    <p:sldId id="554" r:id="rId16"/>
    <p:sldId id="555" r:id="rId17"/>
    <p:sldId id="556" r:id="rId18"/>
    <p:sldId id="557" r:id="rId19"/>
    <p:sldId id="559" r:id="rId20"/>
    <p:sldId id="560" r:id="rId21"/>
    <p:sldId id="561" r:id="rId22"/>
    <p:sldId id="54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E27863-EB29-4261-9DF9-9A24BE88533B}">
          <p14:sldIdLst>
            <p14:sldId id="266"/>
            <p14:sldId id="531"/>
            <p14:sldId id="547"/>
            <p14:sldId id="538"/>
            <p14:sldId id="558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9"/>
            <p14:sldId id="560"/>
            <p14:sldId id="561"/>
            <p14:sldId id="5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422"/>
  </p:normalViewPr>
  <p:slideViewPr>
    <p:cSldViewPr snapToGrid="0">
      <p:cViewPr varScale="1">
        <p:scale>
          <a:sx n="91" d="100"/>
          <a:sy n="91" d="100"/>
        </p:scale>
        <p:origin x="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3/14/2024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Resume Challenge : 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Resume Challenge : 4 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1411" r="23006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009" y="3061854"/>
            <a:ext cx="10266218" cy="1482437"/>
          </a:xfrm>
        </p:spPr>
        <p:txBody>
          <a:bodyPr>
            <a:noAutofit/>
          </a:bodyPr>
          <a:lstStyle/>
          <a:p>
            <a:r>
              <a:rPr lang="en-US" sz="4500" dirty="0">
                <a:latin typeface="+mn-lt"/>
              </a:rPr>
              <a:t>Ad Hoc Insights</a:t>
            </a:r>
            <a:br>
              <a:rPr lang="en-US" sz="4500" dirty="0">
                <a:latin typeface="+mn-lt"/>
              </a:rPr>
            </a:br>
            <a:r>
              <a:rPr lang="en-CA" sz="4000" b="1" dirty="0">
                <a:latin typeface="+mn-lt"/>
              </a:rPr>
              <a:t>Domain: Consumer</a:t>
            </a:r>
            <a:r>
              <a:rPr lang="en-CA" sz="4000" dirty="0">
                <a:latin typeface="+mn-lt"/>
              </a:rPr>
              <a:t> Goods | </a:t>
            </a:r>
            <a:r>
              <a:rPr lang="en-CA" sz="4000" b="1" dirty="0">
                <a:latin typeface="+mn-lt"/>
              </a:rPr>
              <a:t>Function</a:t>
            </a:r>
            <a:r>
              <a:rPr lang="en-CA" sz="4000" dirty="0">
                <a:latin typeface="+mn-lt"/>
              </a:rPr>
              <a:t>: Executive Management</a:t>
            </a:r>
            <a:br>
              <a:rPr lang="en-CA" sz="4000" dirty="0">
                <a:latin typeface="+mn-lt"/>
              </a:rPr>
            </a:br>
            <a:endParaRPr lang="en-US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474" y="4015563"/>
            <a:ext cx="4478065" cy="43561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Saramsa Prasad Sherchan</a:t>
            </a:r>
          </a:p>
        </p:txBody>
      </p:sp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09A0D2D-BC7B-FF15-5CD4-46E4506A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0" y="450272"/>
            <a:ext cx="1094511" cy="98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319-BF6A-FE44-B18C-F75177A1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3" y="484909"/>
            <a:ext cx="5292436" cy="637309"/>
          </a:xfrm>
        </p:spPr>
        <p:txBody>
          <a:bodyPr/>
          <a:lstStyle/>
          <a:p>
            <a:r>
              <a:rPr lang="en-CA" dirty="0">
                <a:latin typeface="+mn-lt"/>
              </a:rPr>
              <a:t>Ad Hoc Req 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F1CFE-AE7D-CF7B-4D50-3F4DE42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A7CE7-2CBE-51DA-1B7D-3938AFBA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E5552-BF3B-2C8C-F39D-45644711D71E}"/>
              </a:ext>
            </a:extLst>
          </p:cNvPr>
          <p:cNvSpPr txBox="1"/>
          <p:nvPr/>
        </p:nvSpPr>
        <p:spPr>
          <a:xfrm>
            <a:off x="1556974" y="1104745"/>
            <a:ext cx="871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</a:rPr>
              <a:t>Provide a report with all the unique product counts for each segment and sort them in descending order of product counts.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A graph with green squares&#10;&#10;Description automatically generated">
            <a:extLst>
              <a:ext uri="{FF2B5EF4-FFF2-40B4-BE49-F238E27FC236}">
                <a16:creationId xmlns:a16="http://schemas.microsoft.com/office/drawing/2014/main" id="{6B2C6094-9BED-2317-CD39-2E3E8E3009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5367" y="1923432"/>
            <a:ext cx="5997390" cy="2634607"/>
          </a:xfrm>
        </p:spPr>
      </p:pic>
      <p:pic>
        <p:nvPicPr>
          <p:cNvPr id="6" name="Picture 5" descr="A screenshot of a table">
            <a:extLst>
              <a:ext uri="{FF2B5EF4-FFF2-40B4-BE49-F238E27FC236}">
                <a16:creationId xmlns:a16="http://schemas.microsoft.com/office/drawing/2014/main" id="{FA63B507-0B9E-B72C-83F5-FA8053E2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86" y="1923433"/>
            <a:ext cx="4396379" cy="1849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99CF6-D61A-7037-B1BE-BEC0BA644799}"/>
              </a:ext>
            </a:extLst>
          </p:cNvPr>
          <p:cNvSpPr txBox="1"/>
          <p:nvPr/>
        </p:nvSpPr>
        <p:spPr>
          <a:xfrm>
            <a:off x="1278486" y="4727173"/>
            <a:ext cx="1035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Accessories, Notebooks, and Peripherals have a significant number of products compared to desktops, storage, and networking.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 The top three segments account for 83% of all products.</a:t>
            </a:r>
            <a:endParaRPr lang="en-C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00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319-BF6A-FE44-B18C-F75177A1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2" y="484909"/>
            <a:ext cx="7194739" cy="637309"/>
          </a:xfrm>
        </p:spPr>
        <p:txBody>
          <a:bodyPr/>
          <a:lstStyle/>
          <a:p>
            <a:r>
              <a:rPr lang="en-CA" sz="3000" dirty="0">
                <a:latin typeface="+mn-lt"/>
              </a:rPr>
              <a:t>Ad Hoc Req 4 (Follow UP)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F1CFE-AE7D-CF7B-4D50-3F4DE42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A7CE7-2CBE-51DA-1B7D-3938AFBA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E5552-BF3B-2C8C-F39D-45644711D71E}"/>
              </a:ext>
            </a:extLst>
          </p:cNvPr>
          <p:cNvSpPr txBox="1"/>
          <p:nvPr/>
        </p:nvSpPr>
        <p:spPr>
          <a:xfrm>
            <a:off x="1556974" y="1104745"/>
            <a:ext cx="871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</a:rPr>
              <a:t> Follow-up: Which segment had the most increase in unique products in 2021 vs 2020?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 descr="A graph on a computer screen&#10;&#10;Description automatically generated">
            <a:extLst>
              <a:ext uri="{FF2B5EF4-FFF2-40B4-BE49-F238E27FC236}">
                <a16:creationId xmlns:a16="http://schemas.microsoft.com/office/drawing/2014/main" id="{2085DAF9-15EC-D16B-FB4E-CF19A5875C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024244" y="1636233"/>
            <a:ext cx="8620489" cy="348021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151BF9-9C6F-B01F-6429-CE80F8F8BA94}"/>
              </a:ext>
            </a:extLst>
          </p:cNvPr>
          <p:cNvSpPr txBox="1"/>
          <p:nvPr/>
        </p:nvSpPr>
        <p:spPr>
          <a:xfrm>
            <a:off x="1270388" y="5116452"/>
            <a:ext cx="10456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0" i="0" dirty="0">
                <a:solidFill>
                  <a:schemeClr val="bg2"/>
                </a:solidFill>
                <a:effectLst/>
              </a:rPr>
              <a:t>During the transition from 2020 to 2021, the accessories segment saw the largest increase in new products, rising from 69 to 103. Meanwhile, the Networking segment experienced a mere 3-product increase.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0" i="0" dirty="0">
                <a:solidFill>
                  <a:schemeClr val="bg2"/>
                </a:solidFill>
                <a:effectLst/>
              </a:rPr>
              <a:t>Despite the highest surge occurring in Accessories, the Notebook segment maintained the highest number of products for both the years.</a:t>
            </a:r>
            <a:endParaRPr lang="en-CA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9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319-BF6A-FE44-B18C-F75177A1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2" y="484909"/>
            <a:ext cx="7194739" cy="637309"/>
          </a:xfrm>
        </p:spPr>
        <p:txBody>
          <a:bodyPr/>
          <a:lstStyle/>
          <a:p>
            <a:r>
              <a:rPr lang="en-CA" sz="3000" dirty="0">
                <a:latin typeface="+mn-lt"/>
              </a:rPr>
              <a:t>Ad Hoc Req 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F1CFE-AE7D-CF7B-4D50-3F4DE42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A7CE7-2CBE-51DA-1B7D-3938AFBA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E5552-BF3B-2C8C-F39D-45644711D71E}"/>
              </a:ext>
            </a:extLst>
          </p:cNvPr>
          <p:cNvSpPr txBox="1"/>
          <p:nvPr/>
        </p:nvSpPr>
        <p:spPr>
          <a:xfrm>
            <a:off x="1556974" y="1104745"/>
            <a:ext cx="871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</a:rPr>
              <a:t> Get the products that have the highest and lowest manufacturing costs.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C93B86D-61C9-3F28-47EE-CA116A1F85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32204" y="1808554"/>
            <a:ext cx="4523955" cy="1555880"/>
          </a:xfrm>
        </p:spPr>
      </p:pic>
      <p:pic>
        <p:nvPicPr>
          <p:cNvPr id="15" name="Content Placeholder 14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E5057FEA-0C34-4318-1B4A-06B5339D99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6033" y="1808554"/>
            <a:ext cx="4523955" cy="15558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DB756-4E94-E97D-7027-E1F8E64D1A98}"/>
              </a:ext>
            </a:extLst>
          </p:cNvPr>
          <p:cNvSpPr txBox="1"/>
          <p:nvPr/>
        </p:nvSpPr>
        <p:spPr>
          <a:xfrm>
            <a:off x="1632205" y="3706461"/>
            <a:ext cx="9417784" cy="128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/>
                </a:solidFill>
              </a:rPr>
              <a:t>Mouse : AQ Master wired x1 MS (Variant 1) has the lowest manufacturing cost.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2"/>
                </a:solidFill>
              </a:rPr>
              <a:t>Personal Desktop : AQ HOME ALLin1 Gen 2 (Variant Plus : 3) has the highest manufacturing cost.</a:t>
            </a:r>
          </a:p>
        </p:txBody>
      </p:sp>
    </p:spTree>
    <p:extLst>
      <p:ext uri="{BB962C8B-B14F-4D97-AF65-F5344CB8AC3E}">
        <p14:creationId xmlns:p14="http://schemas.microsoft.com/office/powerpoint/2010/main" val="321958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319-BF6A-FE44-B18C-F75177A1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3" y="484909"/>
            <a:ext cx="5292436" cy="637309"/>
          </a:xfrm>
        </p:spPr>
        <p:txBody>
          <a:bodyPr/>
          <a:lstStyle/>
          <a:p>
            <a:r>
              <a:rPr lang="en-CA" dirty="0">
                <a:latin typeface="+mn-lt"/>
              </a:rPr>
              <a:t>Ad Hoc Req 6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F1CFE-AE7D-CF7B-4D50-3F4DE42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A7CE7-2CBE-51DA-1B7D-3938AFBA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E5552-BF3B-2C8C-F39D-45644711D71E}"/>
              </a:ext>
            </a:extLst>
          </p:cNvPr>
          <p:cNvSpPr txBox="1"/>
          <p:nvPr/>
        </p:nvSpPr>
        <p:spPr>
          <a:xfrm>
            <a:off x="1556974" y="1104745"/>
            <a:ext cx="871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</a:rPr>
              <a:t>Generate a report which contains the top 5 customers who received an average high pre_invoice_discount_pct for the fiscal year 2021 and in the Indian market.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24" name="Content Placeholder 23" descr="A screenshot of a computer&#10;&#10;Description automatically generated">
            <a:extLst>
              <a:ext uri="{FF2B5EF4-FFF2-40B4-BE49-F238E27FC236}">
                <a16:creationId xmlns:a16="http://schemas.microsoft.com/office/drawing/2014/main" id="{86275292-2B0D-93BF-C250-DA6E15E70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56974" y="1992856"/>
            <a:ext cx="3725603" cy="1349067"/>
          </a:xfrm>
        </p:spPr>
      </p:pic>
      <p:pic>
        <p:nvPicPr>
          <p:cNvPr id="22" name="Content Placeholder 21" descr="A screenshot of a graph&#10;&#10;Description automatically generated">
            <a:extLst>
              <a:ext uri="{FF2B5EF4-FFF2-40B4-BE49-F238E27FC236}">
                <a16:creationId xmlns:a16="http://schemas.microsoft.com/office/drawing/2014/main" id="{A1498F95-997F-37D1-B104-066BA913CC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07340" y="1978616"/>
            <a:ext cx="6142534" cy="398433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B7E90-F777-AE71-1B3A-C4155BEDC736}"/>
              </a:ext>
            </a:extLst>
          </p:cNvPr>
          <p:cNvSpPr txBox="1"/>
          <p:nvPr/>
        </p:nvSpPr>
        <p:spPr>
          <a:xfrm>
            <a:off x="1556974" y="3755322"/>
            <a:ext cx="3789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Among the top 5 customers with the highest average Pre-Invoice discount percentages, Flipkart ranked 1st with 30.83%, while Vijay Sales ranked 5th with 27.53%.</a:t>
            </a:r>
            <a:endParaRPr lang="en-C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0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319-BF6A-FE44-B18C-F75177A1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3" y="484909"/>
            <a:ext cx="5292436" cy="637309"/>
          </a:xfrm>
        </p:spPr>
        <p:txBody>
          <a:bodyPr/>
          <a:lstStyle/>
          <a:p>
            <a:r>
              <a:rPr lang="en-CA" dirty="0">
                <a:latin typeface="+mn-lt"/>
              </a:rPr>
              <a:t>Ad Hoc Req 7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F1CFE-AE7D-CF7B-4D50-3F4DE42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A7CE7-2CBE-51DA-1B7D-3938AFBA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E5552-BF3B-2C8C-F39D-45644711D71E}"/>
              </a:ext>
            </a:extLst>
          </p:cNvPr>
          <p:cNvSpPr txBox="1"/>
          <p:nvPr/>
        </p:nvSpPr>
        <p:spPr>
          <a:xfrm>
            <a:off x="1556974" y="1104745"/>
            <a:ext cx="871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</a:rPr>
              <a:t>Get the complete report of the Gross sales amount for the customer </a:t>
            </a:r>
            <a:r>
              <a:rPr lang="en-US" sz="1800" b="1" i="0" u="none" strike="noStrike" baseline="0" dirty="0">
                <a:solidFill>
                  <a:schemeClr val="bg1"/>
                </a:solidFill>
              </a:rPr>
              <a:t>“Atliq Exclusive” </a:t>
            </a:r>
            <a:r>
              <a:rPr lang="en-US" sz="1800" b="0" i="0" u="none" strike="noStrike" baseline="0" dirty="0">
                <a:solidFill>
                  <a:schemeClr val="bg1"/>
                </a:solidFill>
              </a:rPr>
              <a:t>for each month </a:t>
            </a:r>
            <a:r>
              <a:rPr lang="en-US" sz="1800" b="1" i="0" u="none" strike="noStrike" baseline="0" dirty="0">
                <a:solidFill>
                  <a:schemeClr val="bg1"/>
                </a:solidFill>
              </a:rPr>
              <a:t>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6FEAA1-D153-6831-0A1C-87D63454A3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2180636" y="1751076"/>
            <a:ext cx="7998217" cy="315597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C38623-FF77-BBA5-A439-954EF7AED74E}"/>
              </a:ext>
            </a:extLst>
          </p:cNvPr>
          <p:cNvSpPr txBox="1"/>
          <p:nvPr/>
        </p:nvSpPr>
        <p:spPr>
          <a:xfrm>
            <a:off x="1556974" y="5144373"/>
            <a:ext cx="883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Atliq Exclusive recorded its highest gross sales amount in November 2020, totaling $32.25 million.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In March of the same year, it had its lowest gross sales of $0.76 million.</a:t>
            </a:r>
            <a:endParaRPr lang="en-C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5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319-BF6A-FE44-B18C-F75177A1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3" y="484909"/>
            <a:ext cx="5292436" cy="637309"/>
          </a:xfrm>
        </p:spPr>
        <p:txBody>
          <a:bodyPr/>
          <a:lstStyle/>
          <a:p>
            <a:r>
              <a:rPr lang="en-CA" dirty="0">
                <a:latin typeface="+mn-lt"/>
              </a:rPr>
              <a:t>Ad Hoc Req 8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F1CFE-AE7D-CF7B-4D50-3F4DE42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A7CE7-2CBE-51DA-1B7D-3938AFBA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E5552-BF3B-2C8C-F39D-45644711D71E}"/>
              </a:ext>
            </a:extLst>
          </p:cNvPr>
          <p:cNvSpPr txBox="1"/>
          <p:nvPr/>
        </p:nvSpPr>
        <p:spPr>
          <a:xfrm>
            <a:off x="1593273" y="903157"/>
            <a:ext cx="823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A" sz="1800" b="0" i="0" u="none" strike="noStrike" baseline="0" dirty="0">
              <a:solidFill>
                <a:schemeClr val="bg2"/>
              </a:solidFill>
            </a:endParaRPr>
          </a:p>
          <a:p>
            <a:r>
              <a:rPr lang="en-US" sz="1800" b="0" i="0" u="none" strike="noStrike" baseline="0" dirty="0">
                <a:solidFill>
                  <a:schemeClr val="bg2"/>
                </a:solidFill>
              </a:rPr>
              <a:t>In which quarter of 2020, got the maximum total_sold_quantity </a:t>
            </a:r>
            <a:endParaRPr lang="en-CA" dirty="0">
              <a:solidFill>
                <a:schemeClr val="bg2"/>
              </a:solidFill>
            </a:endParaRPr>
          </a:p>
        </p:txBody>
      </p:sp>
      <p:pic>
        <p:nvPicPr>
          <p:cNvPr id="6" name="Content Placeholder 5" descr="A graph of sales">
            <a:extLst>
              <a:ext uri="{FF2B5EF4-FFF2-40B4-BE49-F238E27FC236}">
                <a16:creationId xmlns:a16="http://schemas.microsoft.com/office/drawing/2014/main" id="{F76DAD8D-DD9A-6CD0-5F6C-ACED61388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82218" y="1909438"/>
            <a:ext cx="6393274" cy="38438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C518D-448E-E53B-EBD8-6764ECC6DD18}"/>
              </a:ext>
            </a:extLst>
          </p:cNvPr>
          <p:cNvSpPr txBox="1"/>
          <p:nvPr/>
        </p:nvSpPr>
        <p:spPr>
          <a:xfrm>
            <a:off x="8222620" y="1909438"/>
            <a:ext cx="3441215" cy="419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bg2"/>
                </a:solidFill>
              </a:rPr>
              <a:t>The first quarter (Sept, Oct, Nov) of 2020 resulted with highest quantity of product sold with 7.0 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bg2"/>
                </a:solidFill>
              </a:rPr>
              <a:t>The third quarter (March, April, May) resulted with the lowest number of products sold with 2.1 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bg2"/>
                </a:solidFill>
              </a:rPr>
              <a:t>Q1 alone results to over 34 % of total products sold in 2020.</a:t>
            </a:r>
          </a:p>
        </p:txBody>
      </p:sp>
    </p:spTree>
    <p:extLst>
      <p:ext uri="{BB962C8B-B14F-4D97-AF65-F5344CB8AC3E}">
        <p14:creationId xmlns:p14="http://schemas.microsoft.com/office/powerpoint/2010/main" val="47648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319-BF6A-FE44-B18C-F75177A1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3" y="484909"/>
            <a:ext cx="5292436" cy="637309"/>
          </a:xfrm>
        </p:spPr>
        <p:txBody>
          <a:bodyPr/>
          <a:lstStyle/>
          <a:p>
            <a:r>
              <a:rPr lang="en-CA" dirty="0">
                <a:latin typeface="+mn-lt"/>
              </a:rPr>
              <a:t>Ad Hoc Req 9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F1CFE-AE7D-CF7B-4D50-3F4DE42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A7CE7-2CBE-51DA-1B7D-3938AFBA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E5552-BF3B-2C8C-F39D-45644711D71E}"/>
              </a:ext>
            </a:extLst>
          </p:cNvPr>
          <p:cNvSpPr txBox="1"/>
          <p:nvPr/>
        </p:nvSpPr>
        <p:spPr>
          <a:xfrm>
            <a:off x="1556974" y="1104745"/>
            <a:ext cx="1009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</a:rPr>
              <a:t>Which channel helped to bring more gross sales in the fiscal year 2021 and the percentage of contribution?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6275292-2B0D-93BF-C250-DA6E15E70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682217" y="1992857"/>
            <a:ext cx="3675590" cy="1197074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A1498F95-997F-37D1-B104-066BA913CC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07340" y="1978616"/>
            <a:ext cx="6142534" cy="39005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7F901-72E5-2114-EE1E-3DF282DBD64D}"/>
              </a:ext>
            </a:extLst>
          </p:cNvPr>
          <p:cNvSpPr txBox="1"/>
          <p:nvPr/>
        </p:nvSpPr>
        <p:spPr>
          <a:xfrm>
            <a:off x="1682217" y="3429000"/>
            <a:ext cx="3675590" cy="226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</a:rPr>
              <a:t>The Retailer channel accounted for the highest gross sales contribution, totaling over $1924 million (73%).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2"/>
                </a:solidFill>
              </a:rPr>
              <a:t>The Distributor channel had the lowest contribution, amounting to $297 million (11%).</a:t>
            </a:r>
            <a:endParaRPr lang="en-CA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63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319-BF6A-FE44-B18C-F75177A1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3" y="484909"/>
            <a:ext cx="5292436" cy="637309"/>
          </a:xfrm>
        </p:spPr>
        <p:txBody>
          <a:bodyPr/>
          <a:lstStyle/>
          <a:p>
            <a:r>
              <a:rPr lang="en-CA" dirty="0">
                <a:latin typeface="+mn-lt"/>
              </a:rPr>
              <a:t>Ad Hoc Req 10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F1CFE-AE7D-CF7B-4D50-3F4DE42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A7CE7-2CBE-51DA-1B7D-3938AFBA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E5552-BF3B-2C8C-F39D-45644711D71E}"/>
              </a:ext>
            </a:extLst>
          </p:cNvPr>
          <p:cNvSpPr txBox="1"/>
          <p:nvPr/>
        </p:nvSpPr>
        <p:spPr>
          <a:xfrm>
            <a:off x="1501133" y="1181085"/>
            <a:ext cx="1009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2"/>
                </a:solidFill>
              </a:rPr>
              <a:t>Get the Top 3 products in each division that have a high total_sold_quantity in the fiscal year 2021 </a:t>
            </a:r>
            <a:endParaRPr lang="en-CA" dirty="0">
              <a:solidFill>
                <a:schemeClr val="bg2"/>
              </a:solidFill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A1498F95-997F-37D1-B104-066BA913CC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5549221" y="1978616"/>
            <a:ext cx="6470602" cy="4211872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48B45-A319-C443-EB10-40B623125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3273" y="4146210"/>
            <a:ext cx="3621024" cy="2044277"/>
          </a:xfrm>
        </p:spPr>
        <p:txBody>
          <a:bodyPr/>
          <a:lstStyle/>
          <a:p>
            <a:r>
              <a:rPr lang="en-CA" dirty="0"/>
              <a:t>All the top 3 selling products in each numbers have similar numbers.</a:t>
            </a:r>
          </a:p>
          <a:p>
            <a:r>
              <a:rPr lang="en-CA" dirty="0"/>
              <a:t>Another interesting fact is that for each division, there is a product with two of its variant among top 3.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470105-E2CB-94A3-C27A-AC6FD0D2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74" y="1978616"/>
            <a:ext cx="3753524" cy="20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00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9263-67E6-F9E5-793D-719D539BA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7" y="802718"/>
            <a:ext cx="9714081" cy="1099234"/>
          </a:xfrm>
        </p:spPr>
        <p:txBody>
          <a:bodyPr/>
          <a:lstStyle/>
          <a:p>
            <a:r>
              <a:rPr lang="en-CA" dirty="0">
                <a:latin typeface="+mn-lt"/>
              </a:rPr>
              <a:t>Special thanks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7C95E-54E4-08D3-1430-67160BA0A5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F377B-8192-EBA2-8DD4-E32C7B0084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03044E-783A-C947-8DFD-36162AC833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Dhaval Patel AKA </a:t>
            </a:r>
            <a:br>
              <a:rPr lang="en-CA" dirty="0"/>
            </a:br>
            <a:r>
              <a:rPr lang="en-CA" dirty="0"/>
              <a:t>Peter Pandey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232568-671F-DB0C-47EB-46EDC3566A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CA" dirty="0"/>
              <a:t>Hemanand Vadivel AKA</a:t>
            </a:r>
            <a:br>
              <a:rPr lang="en-CA" dirty="0"/>
            </a:br>
            <a:r>
              <a:rPr lang="en-CA" dirty="0"/>
              <a:t>Tony Sharma</a:t>
            </a:r>
            <a:br>
              <a:rPr lang="en-CA" dirty="0"/>
            </a:br>
            <a:endParaRPr lang="en-C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23AC39-4098-E19D-682E-B67741063B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CA" dirty="0"/>
              <a:t>Bhavin Patel AKA</a:t>
            </a:r>
          </a:p>
          <a:p>
            <a:r>
              <a:rPr lang="en-CA" dirty="0"/>
              <a:t>Bruce Haryali</a:t>
            </a:r>
          </a:p>
        </p:txBody>
      </p:sp>
      <p:pic>
        <p:nvPicPr>
          <p:cNvPr id="18" name="Picture Placeholder 17" descr="A blue and white logo&#10;&#10;Description automatically generated">
            <a:extLst>
              <a:ext uri="{FF2B5EF4-FFF2-40B4-BE49-F238E27FC236}">
                <a16:creationId xmlns:a16="http://schemas.microsoft.com/office/drawing/2014/main" id="{474C2172-E2CE-6DD3-27E4-FC1FC2DE8EB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5" b="45"/>
          <a:stretch>
            <a:fillRect/>
          </a:stretch>
        </p:blipFill>
        <p:spPr/>
      </p:pic>
      <p:pic>
        <p:nvPicPr>
          <p:cNvPr id="20" name="Picture Placeholder 19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21ED7884-CC31-A2A6-D680-D6D70FB04DF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2" name="Picture Placeholder 21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9E830BB6-6648-E741-3E6E-4592E9BB9C6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24" name="Picture Placeholder 2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E9710487-5269-2AD3-D5F9-077F8CD8441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9585" b="95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4389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940" y="1877172"/>
            <a:ext cx="4718304" cy="1069848"/>
          </a:xfrm>
        </p:spPr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2095" y="3213593"/>
            <a:ext cx="6774029" cy="2140184"/>
          </a:xfrm>
        </p:spPr>
        <p:txBody>
          <a:bodyPr/>
          <a:lstStyle/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Saramsa Prasad Sherchan</a:t>
            </a:r>
          </a:p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ssaramsa@gmail.com</a:t>
            </a:r>
            <a:endParaRPr lang="en-US" dirty="0">
              <a:latin typeface="Segoe UI Light" panose="020B0502040204020203" pitchFamily="34" charset="0"/>
              <a:ea typeface="Calibri"/>
              <a:cs typeface="Segoe UI Light" panose="020B0502040204020203" pitchFamily="34" charset="0"/>
            </a:endParaRPr>
          </a:p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https://codebasics.io/portfolio/Saramsa-Sherchan</a:t>
            </a:r>
          </a:p>
          <a:p>
            <a:pPr algn="l"/>
            <a:r>
              <a:rPr lang="en-US" dirty="0"/>
              <a:t>https://www.linkedin.com/in/saramsa425/</a:t>
            </a:r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527027"/>
            <a:ext cx="7829481" cy="738170"/>
          </a:xfrm>
        </p:spPr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+mn-lt"/>
              </a:rPr>
              <a:t>CONTENTS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204" y="1265197"/>
            <a:ext cx="6422136" cy="3282696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 statement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Task &amp; Resources Provided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Global markets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division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 Hoc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AE42-75AF-229C-2692-C10ADA4FF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A415-22A1-B32A-962F-52564A1BD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7A4EF-F730-6CB7-E36E-58E1FB32F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700074-9A04-FEDE-5552-51F9C601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5723590" cy="530352"/>
          </a:xfrm>
        </p:spPr>
        <p:txBody>
          <a:bodyPr/>
          <a:lstStyle/>
          <a:p>
            <a:r>
              <a:rPr lang="en-US" sz="3500" dirty="0">
                <a:latin typeface="+mn-lt"/>
              </a:rPr>
              <a:t>Problem statement</a:t>
            </a:r>
            <a:endParaRPr lang="en-CA" sz="3500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BCA1BC-C600-7D94-94F5-F4EDDB936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835" y="1482435"/>
            <a:ext cx="9809019" cy="459970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Atliq Hardware operates as a leading computer hardware producer in India and other global markets.</a:t>
            </a:r>
            <a:endParaRPr lang="en-CA" sz="20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company lacks timely and insightful data for decision-making.</a:t>
            </a:r>
            <a:endParaRPr lang="en-CA" sz="20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 address this, Atliq plans to expand its data analytics team by hiring junior analysts proficient in SQL and possessing essential soft skills.</a:t>
            </a:r>
            <a:endParaRPr lang="en-CA" sz="20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absence of a standardized evaluation method poses a challenge in identifying suitable candidates.</a:t>
            </a:r>
            <a:endParaRPr lang="en-CA" sz="20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There is a need to develop an efficient assessment framework, such as a SQL challenge, to streamline the hiring process.</a:t>
            </a:r>
            <a:endParaRPr lang="en-CA" sz="20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5054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E45E-D6A7-9780-F652-BAF86DFB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699516"/>
            <a:ext cx="8671421" cy="576072"/>
          </a:xfrm>
        </p:spPr>
        <p:txBody>
          <a:bodyPr/>
          <a:lstStyle/>
          <a:p>
            <a:r>
              <a:rPr lang="en-US" sz="3000" dirty="0">
                <a:latin typeface="+mn-lt"/>
              </a:rPr>
              <a:t>Task &amp; Resources Provided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577A64-4E94-69E1-3180-1E014BD0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605EE-24B6-95D8-DE5E-BEC2F03EC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109" y="1384069"/>
            <a:ext cx="4471416" cy="493776"/>
          </a:xfrm>
        </p:spPr>
        <p:txBody>
          <a:bodyPr/>
          <a:lstStyle/>
          <a:p>
            <a:r>
              <a:rPr lang="en-US" dirty="0">
                <a:latin typeface="+mn-lt"/>
              </a:rPr>
              <a:t>Task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2F651-7ABC-015D-B5C4-622708A64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86326"/>
            <a:ext cx="4563133" cy="333548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Review 'ad-hoc-requests.pdf' for 10 business requests.</a:t>
            </a:r>
            <a:endParaRPr lang="en-CA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Use SQL queries to address these requests.</a:t>
            </a:r>
            <a:endParaRPr lang="en-CA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Create a presentation for top-level management.</a:t>
            </a:r>
            <a:endParaRPr lang="en-CA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Prioritize creativity; consider audio/video formats.</a:t>
            </a:r>
            <a:endParaRPr lang="en-CA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E0F07-3291-4EE2-1286-04C97165B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38246" y="1384069"/>
            <a:ext cx="3524042" cy="493776"/>
          </a:xfrm>
        </p:spPr>
        <p:txBody>
          <a:bodyPr/>
          <a:lstStyle/>
          <a:p>
            <a:r>
              <a:rPr lang="en-US" dirty="0">
                <a:latin typeface="+mn-lt"/>
              </a:rPr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22CC9-1295-2B21-05A9-68A44E669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38246" y="2057400"/>
            <a:ext cx="3621024" cy="3027218"/>
          </a:xfrm>
        </p:spPr>
        <p:txBody>
          <a:bodyPr/>
          <a:lstStyle/>
          <a:p>
            <a:pPr lvl="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sz="1800" kern="100" dirty="0">
                <a:effectLst/>
                <a:latin typeface="Segoe UI Ligh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Dataset.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sz="1800" kern="100" dirty="0">
                <a:effectLst/>
                <a:latin typeface="Segoe UI Ligh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Metadata.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sz="1800" kern="100" dirty="0">
                <a:effectLst/>
                <a:latin typeface="Segoe UI Ligh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Hints.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kern="100" dirty="0">
                <a:effectLst/>
                <a:latin typeface="Segoe UI Ligh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Sample questions/presentations.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57080-19CA-8BBA-6050-8494551D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1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B85DE-7F85-EC68-8405-0B676D9D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4266060" cy="626748"/>
          </a:xfrm>
        </p:spPr>
        <p:txBody>
          <a:bodyPr/>
          <a:lstStyle/>
          <a:p>
            <a:r>
              <a:rPr lang="en-CA" dirty="0">
                <a:latin typeface="+mn-lt"/>
              </a:rPr>
              <a:t>Data Model</a:t>
            </a:r>
          </a:p>
        </p:txBody>
      </p:sp>
      <p:pic>
        <p:nvPicPr>
          <p:cNvPr id="7" name="Content Placeholder 6" descr="A screenshot of a computer">
            <a:extLst>
              <a:ext uri="{FF2B5EF4-FFF2-40B4-BE49-F238E27FC236}">
                <a16:creationId xmlns:a16="http://schemas.microsoft.com/office/drawing/2014/main" id="{E2064E3F-6541-8D87-4D4C-0D2940816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339" y="1568579"/>
            <a:ext cx="7754950" cy="45410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D0302-4A08-9FF9-0F14-4FC097685A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227C-A418-D789-E14C-F09B1AD80F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6B4B-4E39-7C0E-B49F-0CEEF7448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291" y="512618"/>
            <a:ext cx="9663545" cy="689679"/>
          </a:xfrm>
        </p:spPr>
        <p:txBody>
          <a:bodyPr/>
          <a:lstStyle/>
          <a:p>
            <a:r>
              <a:rPr lang="en-CA" dirty="0">
                <a:latin typeface="+mn-lt"/>
              </a:rPr>
              <a:t>Global Market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74460F-FB52-6A5F-0A40-E03C99708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32204" y="1326815"/>
            <a:ext cx="9434945" cy="45501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0FBFB-6D2A-C94A-3430-7CC265649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215CE-4119-900D-7FBD-9A8415C392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8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6B4B-4E39-7C0E-B49F-0CEEF7448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291" y="512618"/>
            <a:ext cx="9663545" cy="689679"/>
          </a:xfrm>
        </p:spPr>
        <p:txBody>
          <a:bodyPr/>
          <a:lstStyle/>
          <a:p>
            <a:r>
              <a:rPr lang="en-CA" dirty="0">
                <a:latin typeface="+mn-lt"/>
              </a:rPr>
              <a:t>Product Division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0FBFB-6D2A-C94A-3430-7CC265649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215CE-4119-900D-7FBD-9A8415C392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E93E05-DDA2-2D55-339F-81C6E7E7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07713" y="1317047"/>
            <a:ext cx="9143999" cy="4612697"/>
          </a:xfrm>
        </p:spPr>
      </p:pic>
    </p:spTree>
    <p:extLst>
      <p:ext uri="{BB962C8B-B14F-4D97-AF65-F5344CB8AC3E}">
        <p14:creationId xmlns:p14="http://schemas.microsoft.com/office/powerpoint/2010/main" val="39291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319-BF6A-FE44-B18C-F75177A1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3" y="484909"/>
            <a:ext cx="5292436" cy="637309"/>
          </a:xfrm>
        </p:spPr>
        <p:txBody>
          <a:bodyPr/>
          <a:lstStyle/>
          <a:p>
            <a:r>
              <a:rPr lang="en-CA" dirty="0">
                <a:latin typeface="+mn-lt"/>
              </a:rPr>
              <a:t>Ad Hoc Req 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4776136-8628-3DB3-63FB-66DFA7AA36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161221" y="1884837"/>
            <a:ext cx="7218266" cy="386841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F1CFE-AE7D-CF7B-4D50-3F4DE42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A7CE7-2CBE-51DA-1B7D-3938AFBA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E5552-BF3B-2C8C-F39D-45644711D71E}"/>
              </a:ext>
            </a:extLst>
          </p:cNvPr>
          <p:cNvSpPr txBox="1"/>
          <p:nvPr/>
        </p:nvSpPr>
        <p:spPr>
          <a:xfrm>
            <a:off x="1556974" y="1104745"/>
            <a:ext cx="871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</a:rPr>
              <a:t>Provide the list of markets in which customer "Atliq Exclusive" operates its business in the APAC region.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12D028A-B623-CBCB-B5F1-764FAB0197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92936" y="1884837"/>
            <a:ext cx="1105128" cy="2555774"/>
          </a:xfrm>
        </p:spPr>
      </p:pic>
    </p:spTree>
    <p:extLst>
      <p:ext uri="{BB962C8B-B14F-4D97-AF65-F5344CB8AC3E}">
        <p14:creationId xmlns:p14="http://schemas.microsoft.com/office/powerpoint/2010/main" val="161453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319-BF6A-FE44-B18C-F75177A1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73" y="484909"/>
            <a:ext cx="5292436" cy="637309"/>
          </a:xfrm>
        </p:spPr>
        <p:txBody>
          <a:bodyPr/>
          <a:lstStyle/>
          <a:p>
            <a:r>
              <a:rPr lang="en-CA" dirty="0">
                <a:latin typeface="+mn-lt"/>
              </a:rPr>
              <a:t>Ad Hoc Req 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F1CFE-AE7D-CF7B-4D50-3F4DE42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Resume Challenge : 4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A7CE7-2CBE-51DA-1B7D-3938AFBA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E5552-BF3B-2C8C-F39D-45644711D71E}"/>
              </a:ext>
            </a:extLst>
          </p:cNvPr>
          <p:cNvSpPr txBox="1"/>
          <p:nvPr/>
        </p:nvSpPr>
        <p:spPr>
          <a:xfrm>
            <a:off x="1556974" y="1104745"/>
            <a:ext cx="871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 What is the percentage of unique product increase in 2021 vs. 2020?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 descr="A screenshot of a graph&#10;&#10;Description automatically generated">
            <a:extLst>
              <a:ext uri="{FF2B5EF4-FFF2-40B4-BE49-F238E27FC236}">
                <a16:creationId xmlns:a16="http://schemas.microsoft.com/office/drawing/2014/main" id="{228883D3-BBA6-6ABC-DB3F-FAC9E9D113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8427" y="1668257"/>
            <a:ext cx="5611448" cy="3236942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344B155-8B42-9563-D963-999F8F5897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752613" y="1668257"/>
            <a:ext cx="3982300" cy="5486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98B259-A903-8712-0ECA-2042FBCE0CE9}"/>
              </a:ext>
            </a:extLst>
          </p:cNvPr>
          <p:cNvSpPr txBox="1"/>
          <p:nvPr/>
        </p:nvSpPr>
        <p:spPr>
          <a:xfrm>
            <a:off x="1556974" y="2547755"/>
            <a:ext cx="4089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bg2"/>
                </a:solidFill>
              </a:rPr>
              <a:t>Demand as well as production has increased.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bg2"/>
                </a:solidFill>
              </a:rPr>
              <a:t>Indicated growth rate.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369</TotalTime>
  <Words>886</Words>
  <Application>Microsoft Office PowerPoint</Application>
  <PresentationFormat>Widescreen</PresentationFormat>
  <Paragraphs>111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Arial</vt:lpstr>
      <vt:lpstr>Calibri</vt:lpstr>
      <vt:lpstr>Courier New</vt:lpstr>
      <vt:lpstr>Segoe UI Light</vt:lpstr>
      <vt:lpstr>Tw Cen MT</vt:lpstr>
      <vt:lpstr>Wingdings</vt:lpstr>
      <vt:lpstr>Office Theme</vt:lpstr>
      <vt:lpstr>Ad Hoc Insights Domain: Consumer Goods | Function: Executive Management </vt:lpstr>
      <vt:lpstr>CONTENTS</vt:lpstr>
      <vt:lpstr>Problem statement</vt:lpstr>
      <vt:lpstr>Task &amp; Resources Provided</vt:lpstr>
      <vt:lpstr>Data Model</vt:lpstr>
      <vt:lpstr>Global Market</vt:lpstr>
      <vt:lpstr>Product Division</vt:lpstr>
      <vt:lpstr>Ad Hoc Req 1</vt:lpstr>
      <vt:lpstr>Ad Hoc Req 2</vt:lpstr>
      <vt:lpstr>Ad Hoc Req 3</vt:lpstr>
      <vt:lpstr>Ad Hoc Req 4 (Follow UP)</vt:lpstr>
      <vt:lpstr>Ad Hoc Req 5</vt:lpstr>
      <vt:lpstr>Ad Hoc Req 6</vt:lpstr>
      <vt:lpstr>Ad Hoc Req 7</vt:lpstr>
      <vt:lpstr>Ad Hoc Req 8</vt:lpstr>
      <vt:lpstr>Ad Hoc Req 9</vt:lpstr>
      <vt:lpstr>Ad Hoc Req 10</vt:lpstr>
      <vt:lpstr>Special thanks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CRYPTO: INVESTING &amp; TRADING</dc:title>
  <dc:creator>Saramsa Sherchan</dc:creator>
  <cp:lastModifiedBy>Saramsa Sherchan</cp:lastModifiedBy>
  <cp:revision>121</cp:revision>
  <dcterms:created xsi:type="dcterms:W3CDTF">2024-03-11T15:26:02Z</dcterms:created>
  <dcterms:modified xsi:type="dcterms:W3CDTF">2024-03-14T21:39:02Z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